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39" r:id="rId2"/>
    <p:sldId id="340" r:id="rId3"/>
    <p:sldId id="341" r:id="rId4"/>
    <p:sldId id="342" r:id="rId5"/>
    <p:sldId id="343" r:id="rId6"/>
    <p:sldId id="344" r:id="rId7"/>
    <p:sldId id="345" r:id="rId8"/>
    <p:sldId id="346" r:id="rId9"/>
    <p:sldId id="347" r:id="rId10"/>
    <p:sldId id="348" r:id="rId11"/>
  </p:sldIdLst>
  <p:sldSz cx="12192000" cy="6858000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CC3300"/>
    <a:srgbClr val="FF5050"/>
    <a:srgbClr val="FFFF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562" autoAdjust="0"/>
  </p:normalViewPr>
  <p:slideViewPr>
    <p:cSldViewPr snapToGrid="0">
      <p:cViewPr>
        <p:scale>
          <a:sx n="70" d="100"/>
          <a:sy n="70" d="100"/>
        </p:scale>
        <p:origin x="-600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665" cy="496808"/>
          </a:xfrm>
          <a:prstGeom prst="rect">
            <a:avLst/>
          </a:prstGeom>
        </p:spPr>
        <p:txBody>
          <a:bodyPr vert="horz" lIns="90722" tIns="45361" rIns="90722" bIns="4536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867" y="1"/>
            <a:ext cx="2890665" cy="496808"/>
          </a:xfrm>
          <a:prstGeom prst="rect">
            <a:avLst/>
          </a:prstGeom>
        </p:spPr>
        <p:txBody>
          <a:bodyPr vert="horz" lIns="90722" tIns="45361" rIns="90722" bIns="45361" rtlCol="0"/>
          <a:lstStyle>
            <a:lvl1pPr algn="r">
              <a:defRPr sz="1200"/>
            </a:lvl1pPr>
          </a:lstStyle>
          <a:p>
            <a:fld id="{9C0828F8-3204-4033-9AEA-01CEE6222CF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2" tIns="45361" rIns="90722" bIns="4536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598" y="4715710"/>
            <a:ext cx="5335894" cy="4466511"/>
          </a:xfrm>
          <a:prstGeom prst="rect">
            <a:avLst/>
          </a:prstGeom>
        </p:spPr>
        <p:txBody>
          <a:bodyPr vert="horz" lIns="90722" tIns="45361" rIns="90722" bIns="453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4"/>
            <a:ext cx="2890665" cy="496808"/>
          </a:xfrm>
          <a:prstGeom prst="rect">
            <a:avLst/>
          </a:prstGeom>
        </p:spPr>
        <p:txBody>
          <a:bodyPr vert="horz" lIns="90722" tIns="45361" rIns="90722" bIns="4536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867" y="9428244"/>
            <a:ext cx="2890665" cy="496808"/>
          </a:xfrm>
          <a:prstGeom prst="rect">
            <a:avLst/>
          </a:prstGeom>
        </p:spPr>
        <p:txBody>
          <a:bodyPr vert="horz" lIns="90722" tIns="45361" rIns="90722" bIns="45361" rtlCol="0" anchor="b"/>
          <a:lstStyle>
            <a:lvl1pPr algn="r">
              <a:defRPr sz="1200"/>
            </a:lvl1pPr>
          </a:lstStyle>
          <a:p>
            <a:fld id="{8E6F1705-74AC-4F0F-9121-3FCEAE360E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929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62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8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020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188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50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66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914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82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863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359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DBA23-B4E0-4460-8856-6299F0CDB6C3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57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DBA23-B4E0-4460-8856-6299F0CDB6C3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4EFC6-D8A7-4057-8B51-AAAFA6F17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96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761" y="549275"/>
            <a:ext cx="11214623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12 ФЕВРАЛЯ 2020 ГОДА СОСТОИТСЯ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ИТОГОВОЕ СОБЕСЕДОВАНИЕ ПО РУССКОМУ ЯЗЫКУ.</a:t>
            </a:r>
            <a:r>
              <a:rPr lang="ru-RU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ИТОГОВОЕ СОБЕСЕДОВАНИЕ</a:t>
            </a:r>
            <a:r>
              <a:rPr lang="ru-RU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ЯВЛЯЕТСЯ ДОПУСКОМ К ГИА С 2019 ГОДА</a:t>
            </a:r>
            <a:r>
              <a:rPr lang="ru-RU" sz="24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Прямоугольник 3"/>
          <p:cNvSpPr>
            <a:spLocks noChangeArrowheads="1"/>
          </p:cNvSpPr>
          <p:nvPr/>
        </p:nvSpPr>
        <p:spPr bwMode="auto">
          <a:xfrm>
            <a:off x="472018" y="1557338"/>
            <a:ext cx="11233149" cy="8302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1F497D"/>
                </a:solidFill>
                <a:latin typeface="Arial" charset="0"/>
              </a:rPr>
              <a:t>Итоговое собеседование по русскому языку состоит из двух частей, включающих в себя четыре задания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15364" name="Прямоугольник 6"/>
          <p:cNvSpPr>
            <a:spLocks noChangeArrowheads="1"/>
          </p:cNvSpPr>
          <p:nvPr/>
        </p:nvSpPr>
        <p:spPr bwMode="auto">
          <a:xfrm>
            <a:off x="472018" y="2708275"/>
            <a:ext cx="11000316" cy="273921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dirty="0">
                <a:solidFill>
                  <a:schemeClr val="tx2"/>
                </a:solidFill>
                <a:latin typeface="Arial" charset="0"/>
              </a:rPr>
              <a:t>Общее время ответа (включая время на подготовку) – </a:t>
            </a:r>
            <a:r>
              <a:rPr lang="ru-RU" sz="2400" dirty="0">
                <a:solidFill>
                  <a:srgbClr val="FF0000"/>
                </a:solidFill>
                <a:latin typeface="Arial" charset="0"/>
              </a:rPr>
              <a:t>15 минут.</a:t>
            </a:r>
          </a:p>
          <a:p>
            <a:pPr algn="just"/>
            <a:endParaRPr lang="ru-RU" sz="2800" dirty="0">
              <a:solidFill>
                <a:schemeClr val="tx2"/>
              </a:solidFill>
              <a:latin typeface="Arial" charset="0"/>
            </a:endParaRPr>
          </a:p>
          <a:p>
            <a:pPr algn="just"/>
            <a:r>
              <a:rPr lang="ru-RU" sz="2400" dirty="0">
                <a:solidFill>
                  <a:schemeClr val="tx2"/>
                </a:solidFill>
                <a:latin typeface="Arial" charset="0"/>
              </a:rPr>
              <a:t>На протяжении всего времени ответа ведётся </a:t>
            </a:r>
            <a:r>
              <a:rPr lang="ru-RU" sz="2400" dirty="0">
                <a:solidFill>
                  <a:srgbClr val="FF0000"/>
                </a:solidFill>
                <a:latin typeface="Arial" charset="0"/>
              </a:rPr>
              <a:t>аудиозапись.</a:t>
            </a:r>
          </a:p>
          <a:p>
            <a:pPr algn="just"/>
            <a:endParaRPr lang="ru-RU" sz="2400" dirty="0">
              <a:solidFill>
                <a:schemeClr val="tx2"/>
              </a:solidFill>
              <a:latin typeface="Arial" charset="0"/>
            </a:endParaRPr>
          </a:p>
          <a:p>
            <a:pPr algn="just"/>
            <a:r>
              <a:rPr lang="ru-RU" sz="2400" dirty="0" smtClean="0">
                <a:solidFill>
                  <a:schemeClr val="tx2"/>
                </a:solidFill>
                <a:latin typeface="Arial" charset="0"/>
              </a:rPr>
              <a:t>Дети должны полностью </a:t>
            </a:r>
            <a:r>
              <a:rPr lang="ru-RU" sz="2400" dirty="0">
                <a:solidFill>
                  <a:schemeClr val="tx2"/>
                </a:solidFill>
                <a:latin typeface="Arial" charset="0"/>
              </a:rPr>
              <a:t>выполнить поставленные задачи, </a:t>
            </a:r>
            <a:r>
              <a:rPr lang="ru-RU" sz="2400" dirty="0" smtClean="0">
                <a:solidFill>
                  <a:schemeClr val="tx2"/>
                </a:solidFill>
                <a:latin typeface="Arial" charset="0"/>
              </a:rPr>
              <a:t>говорить </a:t>
            </a:r>
            <a:r>
              <a:rPr lang="ru-RU" sz="2400" dirty="0">
                <a:solidFill>
                  <a:srgbClr val="FF0000"/>
                </a:solidFill>
                <a:latin typeface="Arial" charset="0"/>
              </a:rPr>
              <a:t>ясно и чётко, не </a:t>
            </a:r>
            <a:r>
              <a:rPr lang="ru-RU" sz="2400" dirty="0" smtClean="0">
                <a:solidFill>
                  <a:srgbClr val="FF0000"/>
                </a:solidFill>
                <a:latin typeface="Arial" charset="0"/>
              </a:rPr>
              <a:t>отходить </a:t>
            </a:r>
            <a:r>
              <a:rPr lang="ru-RU" sz="2400" dirty="0">
                <a:solidFill>
                  <a:srgbClr val="FF0000"/>
                </a:solidFill>
                <a:latin typeface="Arial" charset="0"/>
              </a:rPr>
              <a:t>от темы</a:t>
            </a:r>
            <a:r>
              <a:rPr lang="ru-RU" sz="2400" dirty="0">
                <a:solidFill>
                  <a:schemeClr val="tx2"/>
                </a:solidFill>
                <a:latin typeface="Arial" charset="0"/>
              </a:rPr>
              <a:t>. Так </a:t>
            </a:r>
            <a:r>
              <a:rPr lang="ru-RU" sz="2400" dirty="0" smtClean="0">
                <a:solidFill>
                  <a:schemeClr val="tx2"/>
                </a:solidFill>
                <a:latin typeface="Arial" charset="0"/>
              </a:rPr>
              <a:t>они смогут </a:t>
            </a:r>
            <a:r>
              <a:rPr lang="ru-RU" sz="2400" dirty="0">
                <a:solidFill>
                  <a:schemeClr val="tx2"/>
                </a:solidFill>
                <a:latin typeface="Arial" charset="0"/>
              </a:rPr>
              <a:t>набрать наибольшее количество баллов.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ÐÐ°ÑÑÐ¸Ð½ÐºÐ¸ Ð¿Ð¾ Ð·Ð°Ð¿ÑÐ¾ÑÑ ÑÐ¾ÑÐ¾ Ð¼ÑÐ¶ÑÐ¸Ð½Ð° Ð¸ Ð¶ÐµÐ½ÑÐ¸Ð½Ð° Ð¿ÑÑÐµÑÐµÑÑÐ²Ð¸Ðµ ÑÐºÑÐºÑÑÑÐ¸Ñ"/>
          <p:cNvSpPr>
            <a:spLocks noChangeAspect="1" noChangeArrowheads="1"/>
          </p:cNvSpPr>
          <p:nvPr/>
        </p:nvSpPr>
        <p:spPr bwMode="auto">
          <a:xfrm>
            <a:off x="173567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6767" y="549275"/>
            <a:ext cx="9277351" cy="12618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u="sng" dirty="0">
                <a:solidFill>
                  <a:srgbClr val="FF0000"/>
                </a:solidFill>
                <a:cs typeface="Arial" pitchFamily="34" charset="0"/>
              </a:rPr>
              <a:t>Тема 1. </a:t>
            </a:r>
            <a:r>
              <a:rPr lang="ru-RU" sz="2000" dirty="0">
                <a:solidFill>
                  <a:srgbClr val="FF0000"/>
                </a:solidFill>
                <a:cs typeface="Arial" pitchFamily="34" charset="0"/>
              </a:rPr>
              <a:t>Путешествие. Опишите фотографию.</a:t>
            </a:r>
          </a:p>
          <a:p>
            <a:pPr>
              <a:defRPr/>
            </a:pPr>
            <a:r>
              <a:rPr lang="ru-RU" sz="2000" dirty="0">
                <a:solidFill>
                  <a:schemeClr val="tx2"/>
                </a:solidFill>
                <a:cs typeface="Arial" pitchFamily="34" charset="0"/>
              </a:rPr>
              <a:t>1) </a:t>
            </a:r>
            <a:r>
              <a:rPr lang="ru-RU" sz="1800" dirty="0">
                <a:solidFill>
                  <a:srgbClr val="002060"/>
                </a:solidFill>
                <a:cs typeface="Arial" pitchFamily="34" charset="0"/>
              </a:rPr>
              <a:t>В чём польза путешествий?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  <a:cs typeface="Arial" pitchFamily="34" charset="0"/>
              </a:rPr>
              <a:t>2) Какими навыками должен обладать современный путешественник?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  <a:cs typeface="Arial" pitchFamily="34" charset="0"/>
              </a:rPr>
              <a:t>3) В какой стране Вам бы хотелось побывать? Почему?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24718" y="2349500"/>
            <a:ext cx="8352367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800" dirty="0">
                <a:solidFill>
                  <a:srgbClr val="FF0000"/>
                </a:solidFill>
                <a:cs typeface="Arial" pitchFamily="34" charset="0"/>
              </a:rPr>
              <a:t>Тема 2. Человек, который повлиял на мою жизнь Расскажите о человеке, который повлиял на Вашу жизнь.</a:t>
            </a:r>
            <a:r>
              <a:rPr lang="ru-RU" sz="1800" dirty="0">
                <a:cs typeface="Arial" pitchFamily="34" charset="0"/>
              </a:rPr>
              <a:t> 1) К чьим советам Вы прислушиваетесь чаще всего?</a:t>
            </a:r>
          </a:p>
          <a:p>
            <a:pPr>
              <a:defRPr/>
            </a:pPr>
            <a:r>
              <a:rPr lang="ru-RU" sz="1800" dirty="0">
                <a:cs typeface="Arial" pitchFamily="34" charset="0"/>
              </a:rPr>
              <a:t> 2) Стоит ли зависеть от мнения окружающих?</a:t>
            </a:r>
          </a:p>
          <a:p>
            <a:pPr>
              <a:defRPr/>
            </a:pPr>
            <a:r>
              <a:rPr lang="ru-RU" sz="1800" dirty="0">
                <a:cs typeface="Arial" pitchFamily="34" charset="0"/>
              </a:rPr>
              <a:t> 3) По каким вопросам Вы никогда не будете прислушиваться к мнению окружающих? </a:t>
            </a:r>
          </a:p>
        </p:txBody>
      </p:sp>
      <p:sp>
        <p:nvSpPr>
          <p:cNvPr id="23557" name="Прямоугольник 6"/>
          <p:cNvSpPr>
            <a:spLocks noChangeArrowheads="1"/>
          </p:cNvSpPr>
          <p:nvPr/>
        </p:nvSpPr>
        <p:spPr bwMode="auto">
          <a:xfrm>
            <a:off x="2940051" y="7939"/>
            <a:ext cx="42216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>
                <a:solidFill>
                  <a:srgbClr val="FF0000"/>
                </a:solidFill>
              </a:rPr>
              <a:t>Карточка собеседника-экзаменатора</a:t>
            </a:r>
          </a:p>
          <a:p>
            <a:pPr algn="ctr"/>
            <a:endParaRPr lang="ru-RU" sz="200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5684" y="4437064"/>
            <a:ext cx="9482667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800" dirty="0">
                <a:solidFill>
                  <a:srgbClr val="FF0000"/>
                </a:solidFill>
                <a:cs typeface="Arial" pitchFamily="34" charset="0"/>
              </a:rPr>
              <a:t>Тема 3. Почему нужно хранить память об истории своей Родины? Почему нужно хранить память об истории своей Родины?</a:t>
            </a:r>
          </a:p>
          <a:p>
            <a:pPr>
              <a:defRPr/>
            </a:pPr>
            <a:r>
              <a:rPr lang="ru-RU" sz="1800" dirty="0">
                <a:cs typeface="Arial" pitchFamily="34" charset="0"/>
              </a:rPr>
              <a:t> 1) Что Вы знаете о подвиге советского народа в годы Великой Отечественной войны? </a:t>
            </a:r>
          </a:p>
          <a:p>
            <a:pPr>
              <a:defRPr/>
            </a:pPr>
            <a:r>
              <a:rPr lang="ru-RU" sz="1800" dirty="0">
                <a:cs typeface="Arial" pitchFamily="34" charset="0"/>
              </a:rPr>
              <a:t>2) Какие дела, пусть малые, каждый из нас может сделать на благо Родины? </a:t>
            </a:r>
          </a:p>
          <a:p>
            <a:pPr>
              <a:defRPr/>
            </a:pPr>
            <a:r>
              <a:rPr lang="ru-RU" sz="1800" dirty="0">
                <a:cs typeface="Arial" pitchFamily="34" charset="0"/>
              </a:rPr>
              <a:t>3) Как, по Вашему мнению, можно воспитывать патриотизм в детях? 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3"/>
          <p:cNvSpPr>
            <a:spLocks noChangeArrowheads="1"/>
          </p:cNvSpPr>
          <p:nvPr/>
        </p:nvSpPr>
        <p:spPr bwMode="auto">
          <a:xfrm>
            <a:off x="334434" y="260350"/>
            <a:ext cx="11233151" cy="50167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charset="0"/>
            </a:endParaRP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Arial" charset="0"/>
              </a:rPr>
              <a:t>Часть 1 состоит из двух заданий. Задания 1 и 2 выполняются с использованием одного текста.</a:t>
            </a:r>
          </a:p>
          <a:p>
            <a:endParaRPr lang="ru-RU" sz="3200" dirty="0">
              <a:solidFill>
                <a:schemeClr val="tx2"/>
              </a:solidFill>
              <a:latin typeface="Arial" charset="0"/>
            </a:endParaRPr>
          </a:p>
          <a:p>
            <a:r>
              <a:rPr lang="ru-RU" sz="3200" dirty="0">
                <a:solidFill>
                  <a:schemeClr val="tx2"/>
                </a:solidFill>
                <a:latin typeface="Arial" charset="0"/>
              </a:rPr>
              <a:t>Задание 1 – чтение вслух небольшого текста. Время на подготовку – 2 минуты.</a:t>
            </a:r>
          </a:p>
          <a:p>
            <a:endParaRPr lang="ru-RU" sz="3200" dirty="0">
              <a:solidFill>
                <a:schemeClr val="tx2"/>
              </a:solidFill>
              <a:latin typeface="Arial" charset="0"/>
            </a:endParaRPr>
          </a:p>
          <a:p>
            <a:r>
              <a:rPr lang="ru-RU" sz="3200" dirty="0">
                <a:solidFill>
                  <a:schemeClr val="tx2"/>
                </a:solidFill>
                <a:latin typeface="Arial" charset="0"/>
              </a:rPr>
              <a:t>В задании 2 предлагается пересказать прочитанный текст, дополнив его высказыванием. </a:t>
            </a:r>
          </a:p>
          <a:p>
            <a:r>
              <a:rPr lang="ru-RU" sz="3200" dirty="0">
                <a:solidFill>
                  <a:schemeClr val="tx2"/>
                </a:solidFill>
                <a:latin typeface="Arial" charset="0"/>
              </a:rPr>
              <a:t>Время на подготовку – 2 минуты.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4434" y="115888"/>
            <a:ext cx="11233151" cy="452431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endParaRPr lang="ru-RU" sz="1800" dirty="0">
              <a:solidFill>
                <a:schemeClr val="tx2"/>
              </a:solidFill>
              <a:latin typeface="Arial"/>
              <a:cs typeface="Arial" pitchFamily="34" charset="0"/>
            </a:endParaRPr>
          </a:p>
          <a:p>
            <a:pPr indent="452438" algn="just">
              <a:defRPr/>
            </a:pPr>
            <a:r>
              <a:rPr lang="ru-RU" sz="1800" dirty="0">
                <a:cs typeface="Arial" pitchFamily="34" charset="0"/>
              </a:rPr>
              <a:t>В русской живописи много прекрасных полотен с изображением крестьян. Но художники, которые выбрали темой своего творчества крестьянскую жизнь, жили, как правило, в Москве или Петербурге, а в деревнях бывали только наездами – для работы. Иван </a:t>
            </a:r>
            <a:r>
              <a:rPr lang="ru-RU" sz="1800" dirty="0" err="1">
                <a:cs typeface="Arial" pitchFamily="34" charset="0"/>
              </a:rPr>
              <a:t>Горо́хов</a:t>
            </a:r>
            <a:r>
              <a:rPr lang="ru-RU" sz="1800" dirty="0">
                <a:cs typeface="Arial" pitchFamily="34" charset="0"/>
              </a:rPr>
              <a:t> жил иначе. Он был родом из крестьянской семьи.</a:t>
            </a:r>
          </a:p>
          <a:p>
            <a:pPr indent="452438" algn="just">
              <a:defRPr/>
            </a:pPr>
            <a:r>
              <a:rPr lang="ru-RU" sz="1800" dirty="0">
                <a:cs typeface="Arial" pitchFamily="34" charset="0"/>
              </a:rPr>
              <a:t> У маленького Вани была привычка – всюду носить с собой небольшую тетрадку. Он рисовал в ней то, что видел вокруг: красивый цветок, речные берега, милое лицо. Однажды его рисунки попались на глаза местному помещику, и тот, разглядев в них недюжинный талант, отправил мальчика в Москву учиться на художника. </a:t>
            </a:r>
          </a:p>
          <a:p>
            <a:pPr indent="452438" algn="just">
              <a:defRPr/>
            </a:pPr>
            <a:r>
              <a:rPr lang="ru-RU" sz="1800" dirty="0">
                <a:cs typeface="Arial" pitchFamily="34" charset="0"/>
              </a:rPr>
              <a:t>По окончании учёбы Горохов не остался в Петербурге, он вернулся в родную деревню, стал вести хозяйство, растить детей и, конечно, рисовать. Трудно было находить время на любимое дело, тяжело было устроить мастерскую прямо в избе, но результат стоил того. Из-под кисти художника вышли десятки замечательных картин. Особенно удавались художнику пейзажи и детские образы. За свою жизнь Горохов создал около 600 произведений. Работы художника высоко ценили и покупали собиратели искусства, в том числе Павел </a:t>
            </a:r>
            <a:r>
              <a:rPr lang="ru-RU" sz="1800" dirty="0" err="1">
                <a:cs typeface="Arial" pitchFamily="34" charset="0"/>
              </a:rPr>
              <a:t>Третьяко́в</a:t>
            </a:r>
            <a:r>
              <a:rPr lang="ru-RU" sz="1800" dirty="0">
                <a:cs typeface="Arial" pitchFamily="34" charset="0"/>
              </a:rPr>
              <a:t> и члены императорской семьи. </a:t>
            </a:r>
          </a:p>
          <a:p>
            <a:pPr indent="452438" algn="just">
              <a:defRPr/>
            </a:pPr>
            <a:r>
              <a:rPr lang="ru-RU" sz="1800" dirty="0">
                <a:cs typeface="Arial" pitchFamily="34" charset="0"/>
              </a:rPr>
              <a:t>Имя Горохова сейчас не очень известно, часть картин сгорела в годы Великой Отечественной войны. Но творческое наследие Горохова помогает нам почувствовать красоту родной природы и любовь художника к простым людям. </a:t>
            </a:r>
            <a:endParaRPr lang="ru-RU" sz="1800" dirty="0">
              <a:solidFill>
                <a:schemeClr val="tx2"/>
              </a:solidFill>
              <a:latin typeface="Arial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3"/>
          <p:cNvSpPr>
            <a:spLocks noChangeArrowheads="1"/>
          </p:cNvSpPr>
          <p:nvPr/>
        </p:nvSpPr>
        <p:spPr bwMode="auto">
          <a:xfrm>
            <a:off x="719667" y="260351"/>
            <a:ext cx="11055351" cy="21852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	Перескажите прочитанный Вами текст об И.Л. Горохове, включив в пересказ слова его современника, профессора Евгра́фа Семёновича Соро́кина: </a:t>
            </a:r>
          </a:p>
          <a:p>
            <a:pPr algn="just"/>
            <a:r>
              <a:rPr lang="ru-RU" sz="2000"/>
              <a:t>	</a:t>
            </a:r>
            <a:r>
              <a:rPr lang="ru-RU" sz="2800" i="1">
                <a:solidFill>
                  <a:srgbClr val="FF0000"/>
                </a:solidFill>
              </a:rPr>
              <a:t>«Горохов славился как блестящий рисовальщик, его живопись была такой насыщенной, сочной…» </a:t>
            </a:r>
          </a:p>
          <a:p>
            <a:r>
              <a:rPr lang="ru-RU" sz="2000"/>
              <a:t>	Подумайте, где лучше использовать слова Е.С. Сорокина в пересказе. Вы можете использовать любые способы цитирования. </a:t>
            </a:r>
            <a:endParaRPr lang="ru-RU" sz="20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6601" y="3598863"/>
            <a:ext cx="11233151" cy="255454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cs typeface="Arial" pitchFamily="34" charset="0"/>
              </a:rPr>
              <a:t>	Выявленные сложности:</a:t>
            </a:r>
          </a:p>
          <a:p>
            <a:pPr>
              <a:defRPr/>
            </a:pPr>
            <a:r>
              <a:rPr lang="ru-RU" sz="2000" u="sng" dirty="0">
                <a:solidFill>
                  <a:srgbClr val="FF0000"/>
                </a:solidFill>
                <a:cs typeface="Arial" pitchFamily="34" charset="0"/>
              </a:rPr>
              <a:t>Часть 1. Чтение текста:</a:t>
            </a:r>
          </a:p>
          <a:p>
            <a:pPr marL="265113">
              <a:tabLst>
                <a:tab pos="265113" algn="l"/>
              </a:tabLst>
              <a:defRPr/>
            </a:pPr>
            <a:r>
              <a:rPr lang="ru-RU" sz="2000" dirty="0">
                <a:cs typeface="Arial" pitchFamily="34" charset="0"/>
              </a:rPr>
              <a:t>Неумение читать выразительно, с соблюдениями орфоэпических норм (ударение в словах). Чтение не осмысленное без передачи эмоционального настроя.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u="sng" dirty="0">
                <a:solidFill>
                  <a:srgbClr val="FF0000"/>
                </a:solidFill>
                <a:cs typeface="Arial" pitchFamily="34" charset="0"/>
              </a:rPr>
              <a:t>Часть 2. Пересказ текста с опорой на цитату:</a:t>
            </a:r>
          </a:p>
          <a:p>
            <a:pPr marL="176213">
              <a:defRPr/>
            </a:pPr>
            <a:r>
              <a:rPr lang="ru-RU" sz="2000" dirty="0">
                <a:cs typeface="Arial" pitchFamily="34" charset="0"/>
              </a:rPr>
              <a:t>Не умение построить пересказ, используя способы цитирования.</a:t>
            </a:r>
          </a:p>
          <a:p>
            <a:pPr marL="342900" indent="-342900">
              <a:buFontTx/>
              <a:buAutoNum type="arabicPeriod"/>
              <a:defRPr/>
            </a:pPr>
            <a:endParaRPr lang="ru-RU" sz="2000" dirty="0">
              <a:cs typeface="Arial" pitchFamily="34" charset="0"/>
            </a:endParaRPr>
          </a:p>
          <a:p>
            <a:pPr>
              <a:defRPr/>
            </a:pPr>
            <a:endParaRPr lang="ru-RU" sz="2000" dirty="0">
              <a:solidFill>
                <a:schemeClr val="tx2"/>
              </a:solidFill>
              <a:latin typeface="Arial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3"/>
          <p:cNvSpPr>
            <a:spLocks noChangeArrowheads="1"/>
          </p:cNvSpPr>
          <p:nvPr/>
        </p:nvSpPr>
        <p:spPr bwMode="auto">
          <a:xfrm>
            <a:off x="353484" y="115889"/>
            <a:ext cx="11233149" cy="58785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>
              <a:solidFill>
                <a:schemeClr val="tx2"/>
              </a:solidFill>
              <a:latin typeface="Arial" charset="0"/>
            </a:endParaRPr>
          </a:p>
          <a:p>
            <a:pPr algn="ctr"/>
            <a:r>
              <a:rPr lang="ru-RU" sz="3200">
                <a:solidFill>
                  <a:srgbClr val="FF0000"/>
                </a:solidFill>
                <a:latin typeface="Arial" charset="0"/>
              </a:rPr>
              <a:t>Часть 2 состоит из двух заданий</a:t>
            </a:r>
          </a:p>
          <a:p>
            <a:endParaRPr lang="ru-RU" sz="3200">
              <a:solidFill>
                <a:srgbClr val="FF0000"/>
              </a:solidFill>
              <a:latin typeface="Arial" charset="0"/>
            </a:endParaRP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Задания 3 и 4 не связаны с текстом, который Вы читали и пересказывали, выполняя задания 1 и 2. </a:t>
            </a: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Вам предстоит </a:t>
            </a:r>
            <a:r>
              <a:rPr lang="ru-RU" sz="2400">
                <a:solidFill>
                  <a:srgbClr val="FF0000"/>
                </a:solidFill>
                <a:latin typeface="Arial" charset="0"/>
              </a:rPr>
              <a:t>выбрать одну тему для монолога и диалога.</a:t>
            </a:r>
          </a:p>
          <a:p>
            <a:endParaRPr lang="ru-RU" sz="2400">
              <a:solidFill>
                <a:schemeClr val="tx2"/>
              </a:solidFill>
              <a:latin typeface="Arial" charset="0"/>
            </a:endParaRP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В задании 3 предлагается выбрать </a:t>
            </a:r>
            <a:r>
              <a:rPr lang="ru-RU" sz="2400">
                <a:solidFill>
                  <a:srgbClr val="FF0000"/>
                </a:solidFill>
                <a:latin typeface="Arial" charset="0"/>
              </a:rPr>
              <a:t>один из трёх предложенных вариантов беседы</a:t>
            </a:r>
            <a:r>
              <a:rPr lang="ru-RU" sz="2400">
                <a:solidFill>
                  <a:schemeClr val="tx2"/>
                </a:solidFill>
                <a:latin typeface="Arial" charset="0"/>
              </a:rPr>
              <a:t>: описание фотографии, повествование на основе жизненного опыта, рассуждение по одной из сформулированных проблем. Время на подготовку – 1 минута.</a:t>
            </a:r>
          </a:p>
          <a:p>
            <a:endParaRPr lang="ru-RU" sz="2400">
              <a:solidFill>
                <a:schemeClr val="tx2"/>
              </a:solidFill>
              <a:latin typeface="Arial" charset="0"/>
            </a:endParaRP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В задании 4 Вам предстоит </a:t>
            </a:r>
            <a:r>
              <a:rPr lang="ru-RU" sz="2400">
                <a:solidFill>
                  <a:srgbClr val="FF0000"/>
                </a:solidFill>
                <a:latin typeface="Arial" charset="0"/>
              </a:rPr>
              <a:t>поучаствовать в беседе </a:t>
            </a:r>
            <a:r>
              <a:rPr lang="ru-RU" sz="2400">
                <a:solidFill>
                  <a:schemeClr val="tx2"/>
                </a:solidFill>
                <a:latin typeface="Arial" charset="0"/>
              </a:rPr>
              <a:t>по теме предыдущего задания.</a:t>
            </a:r>
          </a:p>
          <a:p>
            <a:endParaRPr lang="ru-RU" sz="240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3"/>
          <p:cNvSpPr>
            <a:spLocks noChangeArrowheads="1"/>
          </p:cNvSpPr>
          <p:nvPr/>
        </p:nvSpPr>
        <p:spPr bwMode="auto">
          <a:xfrm>
            <a:off x="397934" y="476250"/>
            <a:ext cx="11233151" cy="486287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800">
              <a:solidFill>
                <a:schemeClr val="tx2"/>
              </a:solidFill>
              <a:latin typeface="Arial" charset="0"/>
            </a:endParaRPr>
          </a:p>
          <a:p>
            <a:pPr algn="ctr"/>
            <a:r>
              <a:rPr lang="ru-RU" sz="2400">
                <a:solidFill>
                  <a:schemeClr val="tx2"/>
                </a:solidFill>
                <a:latin typeface="Arial" charset="0"/>
              </a:rPr>
              <a:t>Задание 3. Монологическое высказывание.</a:t>
            </a:r>
          </a:p>
          <a:p>
            <a:pPr algn="ctr"/>
            <a:r>
              <a:rPr lang="ru-RU" sz="2400">
                <a:solidFill>
                  <a:schemeClr val="tx2"/>
                </a:solidFill>
                <a:latin typeface="Arial" charset="0"/>
              </a:rPr>
              <a:t>Выберите одну из предложенных тем беседы.</a:t>
            </a:r>
          </a:p>
          <a:p>
            <a:pPr algn="ctr"/>
            <a:endParaRPr lang="ru-RU" sz="2400">
              <a:solidFill>
                <a:srgbClr val="FF0000"/>
              </a:solidFill>
              <a:latin typeface="Arial" charset="0"/>
            </a:endParaRP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Тема 1. </a:t>
            </a:r>
            <a:r>
              <a:rPr lang="ru-RU" sz="2400">
                <a:solidFill>
                  <a:srgbClr val="FF0000"/>
                </a:solidFill>
                <a:latin typeface="Arial" charset="0"/>
              </a:rPr>
              <a:t>Путешествие</a:t>
            </a:r>
            <a:r>
              <a:rPr lang="ru-RU" sz="240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2400" i="1">
                <a:solidFill>
                  <a:schemeClr val="tx2"/>
                </a:solidFill>
                <a:latin typeface="Arial" charset="0"/>
              </a:rPr>
              <a:t>(на основе описания фотографии).</a:t>
            </a: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Тема 2. </a:t>
            </a:r>
            <a:r>
              <a:rPr lang="ru-RU" sz="2400">
                <a:solidFill>
                  <a:srgbClr val="FF0000"/>
                </a:solidFill>
                <a:latin typeface="Arial" charset="0"/>
              </a:rPr>
              <a:t>Человек, который повлиял на мою жизнь </a:t>
            </a:r>
            <a:r>
              <a:rPr lang="ru-RU" sz="2400">
                <a:solidFill>
                  <a:schemeClr val="tx2"/>
                </a:solidFill>
                <a:latin typeface="Arial" charset="0"/>
              </a:rPr>
              <a:t>(</a:t>
            </a:r>
            <a:r>
              <a:rPr lang="ru-RU" sz="2400" i="1">
                <a:solidFill>
                  <a:schemeClr val="tx2"/>
                </a:solidFill>
                <a:latin typeface="Arial" charset="0"/>
              </a:rPr>
              <a:t>повествование на основе жизненного опыта</a:t>
            </a:r>
            <a:r>
              <a:rPr lang="ru-RU" sz="2400">
                <a:solidFill>
                  <a:schemeClr val="tx2"/>
                </a:solidFill>
                <a:latin typeface="Arial" charset="0"/>
              </a:rPr>
              <a:t>).</a:t>
            </a:r>
          </a:p>
          <a:p>
            <a:r>
              <a:rPr lang="ru-RU" sz="2400">
                <a:solidFill>
                  <a:schemeClr val="tx2"/>
                </a:solidFill>
                <a:latin typeface="Arial" charset="0"/>
              </a:rPr>
              <a:t>Тема 3. </a:t>
            </a:r>
            <a:r>
              <a:rPr lang="ru-RU" sz="2400">
                <a:solidFill>
                  <a:srgbClr val="FF0000"/>
                </a:solidFill>
                <a:latin typeface="Arial" charset="0"/>
              </a:rPr>
              <a:t>Почему нужно хранить память об истории своей Родины? </a:t>
            </a:r>
            <a:r>
              <a:rPr lang="ru-RU" sz="2400">
                <a:solidFill>
                  <a:schemeClr val="tx2"/>
                </a:solidFill>
                <a:latin typeface="Arial" charset="0"/>
              </a:rPr>
              <a:t>(</a:t>
            </a:r>
            <a:r>
              <a:rPr lang="ru-RU" sz="2400" i="1">
                <a:solidFill>
                  <a:schemeClr val="tx2"/>
                </a:solidFill>
                <a:latin typeface="Arial" charset="0"/>
              </a:rPr>
              <a:t>рассуждение по поставленному вопросу).</a:t>
            </a:r>
          </a:p>
          <a:p>
            <a:pPr algn="ctr"/>
            <a:r>
              <a:rPr lang="ru-RU" sz="2000">
                <a:solidFill>
                  <a:schemeClr val="tx2"/>
                </a:solidFill>
                <a:latin typeface="Arial" charset="0"/>
              </a:rPr>
              <a:t>У Вас есть 1 минута на подготовку.</a:t>
            </a:r>
          </a:p>
          <a:p>
            <a:pPr algn="ctr"/>
            <a:r>
              <a:rPr lang="ru-RU" sz="2000">
                <a:solidFill>
                  <a:schemeClr val="tx2"/>
                </a:solidFill>
                <a:latin typeface="Arial" charset="0"/>
              </a:rPr>
              <a:t>Ваше высказывание должно занимать не более 3 минут. </a:t>
            </a:r>
          </a:p>
          <a:p>
            <a:pPr algn="ctr"/>
            <a:endParaRPr lang="ru-RU" sz="2000">
              <a:solidFill>
                <a:schemeClr val="tx2"/>
              </a:solidFill>
              <a:latin typeface="Arial" charset="0"/>
            </a:endParaRPr>
          </a:p>
          <a:p>
            <a:pPr algn="ctr"/>
            <a:endParaRPr lang="ru-RU" sz="2000">
              <a:solidFill>
                <a:schemeClr val="tx2"/>
              </a:solidFill>
              <a:latin typeface="Arial" charset="0"/>
            </a:endParaRPr>
          </a:p>
          <a:p>
            <a:pPr algn="ctr"/>
            <a:r>
              <a:rPr lang="ru-RU" sz="2000">
                <a:solidFill>
                  <a:srgbClr val="FF0000"/>
                </a:solidFill>
                <a:latin typeface="Arial" charset="0"/>
              </a:rPr>
              <a:t>Норма не менее 10 предложений.</a:t>
            </a:r>
            <a:endParaRPr lang="ru-RU" sz="160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3"/>
          <p:cNvSpPr>
            <a:spLocks noChangeArrowheads="1"/>
          </p:cNvSpPr>
          <p:nvPr/>
        </p:nvSpPr>
        <p:spPr bwMode="auto">
          <a:xfrm>
            <a:off x="376767" y="836613"/>
            <a:ext cx="11233151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Опишите фотографию </a:t>
            </a:r>
            <a:endParaRPr lang="ru-RU" sz="20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1507" name="AutoShape 2" descr="ÐÐ°ÑÑÐ¸Ð½ÐºÐ¸ Ð¿Ð¾ Ð·Ð°Ð¿ÑÐ¾ÑÑ ÑÐ¾ÑÐ¾ Ð¼ÑÐ¶ÑÐ¸Ð½Ð° Ð¸ Ð¶ÐµÐ½ÑÐ¸Ð½Ð° Ð¿ÑÑÐµÑÐµÑÑÐ²Ð¸Ðµ ÑÐºÑÐºÑÑÑÐ¸Ñ"/>
          <p:cNvSpPr>
            <a:spLocks noChangeAspect="1" noChangeArrowheads="1"/>
          </p:cNvSpPr>
          <p:nvPr/>
        </p:nvSpPr>
        <p:spPr bwMode="auto">
          <a:xfrm>
            <a:off x="173567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6867" y="2852738"/>
            <a:ext cx="7592484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Прямоугольник 2"/>
          <p:cNvSpPr>
            <a:spLocks noChangeArrowheads="1"/>
          </p:cNvSpPr>
          <p:nvPr/>
        </p:nvSpPr>
        <p:spPr bwMode="auto">
          <a:xfrm>
            <a:off x="4493684" y="836613"/>
            <a:ext cx="7727949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Не забудьте описать: </a:t>
            </a:r>
          </a:p>
          <a:p>
            <a:r>
              <a:rPr lang="ru-RU" sz="2000"/>
              <a:t>• кто изображён; </a:t>
            </a:r>
          </a:p>
          <a:p>
            <a:r>
              <a:rPr lang="ru-RU" sz="2000"/>
              <a:t>• чем заняты люди; </a:t>
            </a:r>
          </a:p>
          <a:p>
            <a:r>
              <a:rPr lang="ru-RU" sz="2000"/>
              <a:t>• какой момент запечатлён на фотографии;</a:t>
            </a:r>
          </a:p>
          <a:p>
            <a:r>
              <a:rPr lang="ru-RU" sz="2000"/>
              <a:t> • роль путешествий в расширении кругозора. </a:t>
            </a:r>
          </a:p>
        </p:txBody>
      </p:sp>
      <p:sp>
        <p:nvSpPr>
          <p:cNvPr id="21510" name="Прямоугольник 5"/>
          <p:cNvSpPr>
            <a:spLocks noChangeArrowheads="1"/>
          </p:cNvSpPr>
          <p:nvPr/>
        </p:nvSpPr>
        <p:spPr bwMode="auto">
          <a:xfrm>
            <a:off x="2940051" y="160338"/>
            <a:ext cx="40865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>
                <a:solidFill>
                  <a:srgbClr val="FF0000"/>
                </a:solidFill>
              </a:rPr>
              <a:t>Карточка участника собеседования 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ÐÐ°ÑÑÐ¸Ð½ÐºÐ¸ Ð¿Ð¾ Ð·Ð°Ð¿ÑÐ¾ÑÑ ÑÐ¾ÑÐ¾ Ð¼ÑÐ¶ÑÐ¸Ð½Ð° Ð¸ Ð¶ÐµÐ½ÑÐ¸Ð½Ð° Ð¿ÑÑÐµÑÐµÑÑÐ²Ð¸Ðµ ÑÐºÑÐºÑÑÑÐ¸Ñ"/>
          <p:cNvSpPr>
            <a:spLocks noChangeAspect="1" noChangeArrowheads="1"/>
          </p:cNvSpPr>
          <p:nvPr/>
        </p:nvSpPr>
        <p:spPr bwMode="auto">
          <a:xfrm>
            <a:off x="173567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63034" y="692151"/>
            <a:ext cx="8352367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FF0000"/>
                </a:solidFill>
                <a:cs typeface="Arial" pitchFamily="34" charset="0"/>
              </a:rPr>
              <a:t>Тема 2. Человек, который повлиял на мою жизнь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Расскажите о человеке, который повлиял на Вашу жизнь. </a:t>
            </a:r>
          </a:p>
          <a:p>
            <a:pPr>
              <a:defRPr/>
            </a:pPr>
            <a:r>
              <a:rPr lang="ru-RU" sz="2000" u="sng" dirty="0">
                <a:cs typeface="Arial" pitchFamily="34" charset="0"/>
              </a:rPr>
              <a:t>Не забудьте рассказать: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кто этот человек;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 • как он появился в Вашей жизни;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 • какое влияние оказал на Вашу жизнь;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какой жизненный урок Вы вынесли.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07834" y="3500438"/>
            <a:ext cx="8352367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FF0000"/>
                </a:solidFill>
                <a:cs typeface="Arial" pitchFamily="34" charset="0"/>
              </a:rPr>
              <a:t>Тема 3. Почему нужно хранить память об истории своей Родины? Почему нужно хранить память об истории своей Родины? </a:t>
            </a:r>
          </a:p>
          <a:p>
            <a:pPr>
              <a:defRPr/>
            </a:pPr>
            <a:r>
              <a:rPr lang="ru-RU" sz="2000" u="sng" dirty="0">
                <a:cs typeface="Arial" pitchFamily="34" charset="0"/>
              </a:rPr>
              <a:t>Не забудьте дать ответы на вопросы: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Что значит для человека Родина? •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 Может ли человек равнодушно относиться к прошлому своей страны? Почему?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Какие уроки даёт нам история?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Согласны ли Вы, что без прошлого нет будущего? </a:t>
            </a:r>
          </a:p>
        </p:txBody>
      </p:sp>
      <p:sp>
        <p:nvSpPr>
          <p:cNvPr id="22533" name="Прямоугольник 6"/>
          <p:cNvSpPr>
            <a:spLocks noChangeArrowheads="1"/>
          </p:cNvSpPr>
          <p:nvPr/>
        </p:nvSpPr>
        <p:spPr bwMode="auto">
          <a:xfrm>
            <a:off x="2940051" y="160338"/>
            <a:ext cx="40865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>
                <a:solidFill>
                  <a:srgbClr val="FF0000"/>
                </a:solidFill>
              </a:rPr>
              <a:t>Карточка участника собеседования 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ÐÐ°ÑÑÐ¸Ð½ÐºÐ¸ Ð¿Ð¾ Ð·Ð°Ð¿ÑÐ¾ÑÑ ÑÐ¾ÑÐ¾ Ð¼ÑÐ¶ÑÐ¸Ð½Ð° Ð¸ Ð¶ÐµÐ½ÑÐ¸Ð½Ð° Ð¿ÑÑÐµÑÐµÑÑÐ²Ð¸Ðµ ÑÐºÑÐºÑÑÑÐ¸Ñ"/>
          <p:cNvSpPr>
            <a:spLocks noChangeAspect="1" noChangeArrowheads="1"/>
          </p:cNvSpPr>
          <p:nvPr/>
        </p:nvSpPr>
        <p:spPr bwMode="auto">
          <a:xfrm>
            <a:off x="173567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63034" y="692151"/>
            <a:ext cx="8352367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FF0000"/>
                </a:solidFill>
                <a:cs typeface="Arial" pitchFamily="34" charset="0"/>
              </a:rPr>
              <a:t>Тема 2. Человек, который повлиял на мою жизнь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Расскажите о человеке, который повлиял на Вашу жизнь. </a:t>
            </a:r>
          </a:p>
          <a:p>
            <a:pPr>
              <a:defRPr/>
            </a:pPr>
            <a:r>
              <a:rPr lang="ru-RU" sz="2000" u="sng" dirty="0">
                <a:cs typeface="Arial" pitchFamily="34" charset="0"/>
              </a:rPr>
              <a:t>Не забудьте рассказать: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кто этот человек;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 • как он появился в Вашей жизни;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 • какое влияние оказал на Вашу жизнь;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какой жизненный урок Вы вынесли.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07834" y="3500438"/>
            <a:ext cx="8352367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2020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FF0000"/>
                </a:solidFill>
                <a:cs typeface="Arial" pitchFamily="34" charset="0"/>
              </a:rPr>
              <a:t>Тема 3. Почему нужно хранить память об истории своей Родины? Почему нужно хранить память об истории своей Родины? </a:t>
            </a:r>
          </a:p>
          <a:p>
            <a:pPr>
              <a:defRPr/>
            </a:pPr>
            <a:r>
              <a:rPr lang="ru-RU" sz="2000" u="sng" dirty="0">
                <a:cs typeface="Arial" pitchFamily="34" charset="0"/>
              </a:rPr>
              <a:t>Не забудьте дать ответы на вопросы: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Что значит для человека Родина? •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 Может ли человек равнодушно относиться к прошлому своей страны? Почему?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Какие уроки даёт нам история? </a:t>
            </a:r>
          </a:p>
          <a:p>
            <a:pPr>
              <a:defRPr/>
            </a:pPr>
            <a:r>
              <a:rPr lang="ru-RU" sz="2000" dirty="0">
                <a:cs typeface="Arial" pitchFamily="34" charset="0"/>
              </a:rPr>
              <a:t>• Согласны ли Вы, что без прошлого нет будущего? </a:t>
            </a:r>
          </a:p>
        </p:txBody>
      </p:sp>
      <p:sp>
        <p:nvSpPr>
          <p:cNvPr id="22533" name="Прямоугольник 6"/>
          <p:cNvSpPr>
            <a:spLocks noChangeArrowheads="1"/>
          </p:cNvSpPr>
          <p:nvPr/>
        </p:nvSpPr>
        <p:spPr bwMode="auto">
          <a:xfrm>
            <a:off x="2940051" y="160338"/>
            <a:ext cx="40865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>
                <a:solidFill>
                  <a:srgbClr val="FF0000"/>
                </a:solidFill>
              </a:rPr>
              <a:t>Карточка участника собеседования 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2158</TotalTime>
  <Words>968</Words>
  <Application>Microsoft Office PowerPoint</Application>
  <PresentationFormat>Произвольный</PresentationFormat>
  <Paragraphs>95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12 ФЕВРАЛЯ 2020 ГОДА СОСТОИТСЯ ИТОГОВОЕ СОБЕСЕДОВАНИЕ ПО РУССКОМУ ЯЗЫКУ.  ИТОГОВОЕ СОБЕСЕДОВАНИЕ ЯВЛЯЕТСЯ ДОПУСКОМ К ГИА С 2019 ГОДА.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Lestat</dc:creator>
  <cp:lastModifiedBy>Учитель</cp:lastModifiedBy>
  <cp:revision>188</cp:revision>
  <cp:lastPrinted>2018-01-18T10:49:56Z</cp:lastPrinted>
  <dcterms:created xsi:type="dcterms:W3CDTF">2015-08-26T10:19:51Z</dcterms:created>
  <dcterms:modified xsi:type="dcterms:W3CDTF">2020-02-02T18:25:58Z</dcterms:modified>
</cp:coreProperties>
</file>